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0"/>
  </p:notesMasterIdLst>
  <p:sldIdLst>
    <p:sldId id="256" r:id="rId2"/>
    <p:sldId id="257" r:id="rId3"/>
    <p:sldId id="258" r:id="rId4"/>
    <p:sldId id="273"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1" autoAdjust="0"/>
    <p:restoredTop sz="94660"/>
  </p:normalViewPr>
  <p:slideViewPr>
    <p:cSldViewPr>
      <p:cViewPr varScale="1">
        <p:scale>
          <a:sx n="73" d="100"/>
          <a:sy n="73" d="100"/>
        </p:scale>
        <p:origin x="-111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7EBA6F-2257-4B94-8A0A-4632A511DF19}" type="datetimeFigureOut">
              <a:rPr lang="es-AR" smtClean="0"/>
              <a:t>25/06/2011</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146673-759A-45AA-9AFE-EB55D8C9B6B2}" type="slidenum">
              <a:rPr lang="es-AR" smtClean="0"/>
              <a:t>‹Nº›</a:t>
            </a:fld>
            <a:endParaRPr lang="es-AR"/>
          </a:p>
        </p:txBody>
      </p:sp>
    </p:spTree>
    <p:extLst>
      <p:ext uri="{BB962C8B-B14F-4D97-AF65-F5344CB8AC3E}">
        <p14:creationId xmlns:p14="http://schemas.microsoft.com/office/powerpoint/2010/main" val="3934268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10A810-B65E-4076-A878-3092F1433B4F}" type="slidenum">
              <a:rPr lang="en-US"/>
              <a:pPr/>
              <a:t>4</a:t>
            </a:fld>
            <a:endParaRPr lang="en-US"/>
          </a:p>
        </p:txBody>
      </p:sp>
      <p:sp>
        <p:nvSpPr>
          <p:cNvPr id="69634" name="Rectangle 2"/>
          <p:cNvSpPr>
            <a:spLocks noRo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s-ES">
                <a:latin typeface="Century Gothic" pitchFamily="34" charset="0"/>
                <a:cs typeface="Times New Roman" pitchFamily="18" charset="0"/>
              </a:rPr>
              <a:t>El desafío más grande para nosotros como departamento es ayudar a las mujeres, y los hombres, a comprender que no se un club social, no es una sociedad femenina, sino un ministerio.</a:t>
            </a:r>
            <a:r>
              <a:rPr lang="es-ES"/>
              <a:t> </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4821C9-BCCA-42B4-A5AB-500B301EEE5A}" type="slidenum">
              <a:rPr lang="en-US"/>
              <a:pPr/>
              <a:t>11</a:t>
            </a:fld>
            <a:endParaRPr lang="en-US"/>
          </a:p>
        </p:txBody>
      </p:sp>
      <p:sp>
        <p:nvSpPr>
          <p:cNvPr id="95234" name="Rectangle 2"/>
          <p:cNvSpPr>
            <a:spLocks noRot="1" noChangeArrowheads="1" noTextEdit="1"/>
          </p:cNvSpPr>
          <p:nvPr>
            <p:ph type="sldImg"/>
          </p:nvPr>
        </p:nvSpPr>
        <p:spPr>
          <a:ln/>
        </p:spPr>
      </p:sp>
      <p:sp>
        <p:nvSpPr>
          <p:cNvPr id="95235" name="Rectangle 3"/>
          <p:cNvSpPr>
            <a:spLocks noGrp="1" noChangeArrowheads="1"/>
          </p:cNvSpPr>
          <p:nvPr>
            <p:ph type="body" idx="1"/>
          </p:nvPr>
        </p:nvSpPr>
        <p:spPr/>
        <p:txBody>
          <a:bodyPr/>
          <a:lstStyle/>
          <a:p>
            <a:r>
              <a:rPr lang="en-US"/>
              <a:t>(ver PowerPoint)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C2963F-B7B7-40C2-BAFA-5C6D15FAD7E8}" type="slidenum">
              <a:rPr lang="en-US"/>
              <a:pPr/>
              <a:t>12</a:t>
            </a:fld>
            <a:endParaRPr lang="en-US"/>
          </a:p>
        </p:txBody>
      </p:sp>
      <p:sp>
        <p:nvSpPr>
          <p:cNvPr id="96258" name="Rectangle 2"/>
          <p:cNvSpPr>
            <a:spLocks noRot="1" noChangeArrowheads="1" noTextEdit="1"/>
          </p:cNvSpPr>
          <p:nvPr>
            <p:ph type="sldImg"/>
          </p:nvPr>
        </p:nvSpPr>
        <p:spPr>
          <a:ln/>
        </p:spPr>
      </p:sp>
      <p:sp>
        <p:nvSpPr>
          <p:cNvPr id="96259" name="Rectangle 3"/>
          <p:cNvSpPr>
            <a:spLocks noGrp="1" noChangeArrowheads="1"/>
          </p:cNvSpPr>
          <p:nvPr>
            <p:ph type="body" idx="1"/>
          </p:nvPr>
        </p:nvSpPr>
        <p:spPr/>
        <p:txBody>
          <a:bodyPr/>
          <a:lstStyle/>
          <a:p>
            <a:r>
              <a:rPr lang="en-US"/>
              <a:t>(ver PowerPoint)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AF0CBC-092A-4080-967A-A1541A873B8E}" type="slidenum">
              <a:rPr lang="en-US"/>
              <a:pPr/>
              <a:t>13</a:t>
            </a:fld>
            <a:endParaRPr lang="en-US"/>
          </a:p>
        </p:txBody>
      </p:sp>
      <p:sp>
        <p:nvSpPr>
          <p:cNvPr id="97282" name="Rectangle 2"/>
          <p:cNvSpPr>
            <a:spLocks noRo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n-US"/>
              <a:t>(ver PowerPoint)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F866D6-7B98-4446-8972-C05D98BBDCBE}" type="slidenum">
              <a:rPr lang="en-US"/>
              <a:pPr/>
              <a:t>15</a:t>
            </a:fld>
            <a:endParaRPr lang="en-US"/>
          </a:p>
        </p:txBody>
      </p:sp>
      <p:sp>
        <p:nvSpPr>
          <p:cNvPr id="98306" name="Rectangle 2"/>
          <p:cNvSpPr>
            <a:spLocks noRot="1" noChangeArrowheads="1" noTextEdit="1"/>
          </p:cNvSpPr>
          <p:nvPr>
            <p:ph type="sldImg"/>
          </p:nvPr>
        </p:nvSpPr>
        <p:spPr>
          <a:ln/>
        </p:spPr>
      </p:sp>
      <p:sp>
        <p:nvSpPr>
          <p:cNvPr id="98307" name="Rectangle 3"/>
          <p:cNvSpPr>
            <a:spLocks noGrp="1" noChangeArrowheads="1"/>
          </p:cNvSpPr>
          <p:nvPr>
            <p:ph type="body" idx="1"/>
          </p:nvPr>
        </p:nvSpPr>
        <p:spPr/>
        <p:txBody>
          <a:bodyPr/>
          <a:lstStyle/>
          <a:p>
            <a:r>
              <a:rPr lang="en-US"/>
              <a:t>(ver PowerPoint)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061DEB-8525-492E-B974-79127A8AD688}" type="slidenum">
              <a:rPr lang="en-US"/>
              <a:pPr/>
              <a:t>16</a:t>
            </a:fld>
            <a:endParaRPr lang="en-US"/>
          </a:p>
        </p:txBody>
      </p:sp>
      <p:sp>
        <p:nvSpPr>
          <p:cNvPr id="99330" name="Rectangle 2"/>
          <p:cNvSpPr>
            <a:spLocks noRot="1" noChangeArrowheads="1" noTextEdit="1"/>
          </p:cNvSpPr>
          <p:nvPr>
            <p:ph type="sldImg"/>
          </p:nvPr>
        </p:nvSpPr>
        <p:spPr>
          <a:ln/>
        </p:spPr>
      </p:sp>
      <p:sp>
        <p:nvSpPr>
          <p:cNvPr id="99331" name="Rectangle 3"/>
          <p:cNvSpPr>
            <a:spLocks noGrp="1" noChangeArrowheads="1"/>
          </p:cNvSpPr>
          <p:nvPr>
            <p:ph type="body" idx="1"/>
          </p:nvPr>
        </p:nvSpPr>
        <p:spPr/>
        <p:txBody>
          <a:bodyPr/>
          <a:lstStyle/>
          <a:p>
            <a:r>
              <a:rPr lang="en-US"/>
              <a:t>(ver PowerPoint)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B28CEF-A736-4468-B0A8-0DBB132B2153}" type="slidenum">
              <a:rPr lang="en-US"/>
              <a:pPr/>
              <a:t>17</a:t>
            </a:fld>
            <a:endParaRPr lang="en-US"/>
          </a:p>
        </p:txBody>
      </p:sp>
      <p:sp>
        <p:nvSpPr>
          <p:cNvPr id="100354" name="Rectangle 2"/>
          <p:cNvSpPr>
            <a:spLocks noRo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a:t>(ver PowerPoint)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C546DA-F79D-4BFA-B5EA-FB8B565AB885}" type="slidenum">
              <a:rPr lang="en-US"/>
              <a:pPr/>
              <a:t>18</a:t>
            </a:fld>
            <a:endParaRPr lang="en-US"/>
          </a:p>
        </p:txBody>
      </p:sp>
      <p:sp>
        <p:nvSpPr>
          <p:cNvPr id="101378" name="Rectangle 2"/>
          <p:cNvSpPr>
            <a:spLocks noRot="1" noChangeArrowheads="1" noTextEdit="1"/>
          </p:cNvSpPr>
          <p:nvPr>
            <p:ph type="sldImg"/>
          </p:nvPr>
        </p:nvSpPr>
        <p:spPr>
          <a:ln/>
        </p:spPr>
      </p:sp>
      <p:sp>
        <p:nvSpPr>
          <p:cNvPr id="101379" name="Rectangle 3"/>
          <p:cNvSpPr>
            <a:spLocks noGrp="1" noChangeArrowheads="1"/>
          </p:cNvSpPr>
          <p:nvPr>
            <p:ph type="body" idx="1"/>
          </p:nvPr>
        </p:nvSpPr>
        <p:spPr/>
        <p:txBody>
          <a:bodyPr/>
          <a:lstStyle/>
          <a:p>
            <a:r>
              <a:rPr lang="en-US"/>
              <a:t>(ver PowerPoint)</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4D546256-CDF8-4C4A-9A22-43670990FD2A}" type="datetimeFigureOut">
              <a:rPr lang="es-AR" smtClean="0"/>
              <a:t>25/06/2011</a:t>
            </a:fld>
            <a:endParaRPr lang="es-A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A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F4A1E8E-9DE2-4362-BEB4-F9DA3066EDF4}" type="slidenum">
              <a:rPr lang="es-AR" smtClean="0"/>
              <a:t>‹Nº›</a:t>
            </a:fld>
            <a:endParaRPr lang="es-AR"/>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D546256-CDF8-4C4A-9A22-43670990FD2A}" type="datetimeFigureOut">
              <a:rPr lang="es-AR" smtClean="0"/>
              <a:t>25/06/2011</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F4A1E8E-9DE2-4362-BEB4-F9DA3066EDF4}" type="slidenum">
              <a:rPr lang="es-AR" smtClean="0"/>
              <a:t>‹Nº›</a:t>
            </a:fld>
            <a:endParaRPr lang="es-AR"/>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D546256-CDF8-4C4A-9A22-43670990FD2A}" type="datetimeFigureOut">
              <a:rPr lang="es-AR" smtClean="0"/>
              <a:t>25/06/2011</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F4A1E8E-9DE2-4362-BEB4-F9DA3066EDF4}" type="slidenum">
              <a:rPr lang="es-AR" smtClean="0"/>
              <a:t>‹Nº›</a:t>
            </a:fld>
            <a:endParaRPr lang="es-AR"/>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D546256-CDF8-4C4A-9A22-43670990FD2A}" type="datetimeFigureOut">
              <a:rPr lang="es-AR" smtClean="0"/>
              <a:t>25/06/2011</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F4A1E8E-9DE2-4362-BEB4-F9DA3066EDF4}" type="slidenum">
              <a:rPr lang="es-AR" smtClean="0"/>
              <a:t>‹Nº›</a:t>
            </a:fld>
            <a:endParaRPr lang="es-A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D546256-CDF8-4C4A-9A22-43670990FD2A}" type="datetimeFigureOut">
              <a:rPr lang="es-AR" smtClean="0"/>
              <a:t>25/06/2011</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2F4A1E8E-9DE2-4362-BEB4-F9DA3066EDF4}" type="slidenum">
              <a:rPr lang="es-AR" smtClean="0"/>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D546256-CDF8-4C4A-9A22-43670990FD2A}" type="datetimeFigureOut">
              <a:rPr lang="es-AR" smtClean="0"/>
              <a:t>25/06/2011</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2F4A1E8E-9DE2-4362-BEB4-F9DA3066EDF4}" type="slidenum">
              <a:rPr lang="es-AR" smtClean="0"/>
              <a:t>‹Nº›</a:t>
            </a:fld>
            <a:endParaRPr lang="es-A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D546256-CDF8-4C4A-9A22-43670990FD2A}" type="datetimeFigureOut">
              <a:rPr lang="es-AR" smtClean="0"/>
              <a:t>25/06/2011</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2F4A1E8E-9DE2-4362-BEB4-F9DA3066EDF4}" type="slidenum">
              <a:rPr lang="es-AR" smtClean="0"/>
              <a:t>‹Nº›</a:t>
            </a:fld>
            <a:endParaRPr lang="es-AR"/>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D546256-CDF8-4C4A-9A22-43670990FD2A}" type="datetimeFigureOut">
              <a:rPr lang="es-AR" smtClean="0"/>
              <a:t>25/06/2011</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2F4A1E8E-9DE2-4362-BEB4-F9DA3066EDF4}" type="slidenum">
              <a:rPr lang="es-AR" smtClean="0"/>
              <a:t>‹Nº›</a:t>
            </a:fld>
            <a:endParaRPr lang="es-AR"/>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46256-CDF8-4C4A-9A22-43670990FD2A}" type="datetimeFigureOut">
              <a:rPr lang="es-AR" smtClean="0"/>
              <a:t>25/06/2011</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2F4A1E8E-9DE2-4362-BEB4-F9DA3066EDF4}"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D546256-CDF8-4C4A-9A22-43670990FD2A}" type="datetimeFigureOut">
              <a:rPr lang="es-AR" smtClean="0"/>
              <a:t>25/06/2011</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2F4A1E8E-9DE2-4362-BEB4-F9DA3066EDF4}" type="slidenum">
              <a:rPr lang="es-AR" smtClean="0"/>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D546256-CDF8-4C4A-9A22-43670990FD2A}" type="datetimeFigureOut">
              <a:rPr lang="es-AR" smtClean="0"/>
              <a:t>25/06/2011</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2F4A1E8E-9DE2-4362-BEB4-F9DA3066EDF4}" type="slidenum">
              <a:rPr lang="es-AR" smtClean="0"/>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4D546256-CDF8-4C4A-9A22-43670990FD2A}" type="datetimeFigureOut">
              <a:rPr lang="es-AR" smtClean="0"/>
              <a:t>25/06/2011</a:t>
            </a:fld>
            <a:endParaRPr lang="es-AR"/>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AR"/>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2F4A1E8E-9DE2-4362-BEB4-F9DA3066EDF4}"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Toca un Corazón Dilo al Mundo</a:t>
            </a:r>
            <a:endParaRPr lang="es-AR" dirty="0"/>
          </a:p>
        </p:txBody>
      </p:sp>
      <p:sp>
        <p:nvSpPr>
          <p:cNvPr id="3" name="2 Subtítulo"/>
          <p:cNvSpPr>
            <a:spLocks noGrp="1"/>
          </p:cNvSpPr>
          <p:nvPr>
            <p:ph type="subTitle" idx="1"/>
          </p:nvPr>
        </p:nvSpPr>
        <p:spPr/>
        <p:txBody>
          <a:bodyPr/>
          <a:lstStyle/>
          <a:p>
            <a:r>
              <a:rPr lang="es-ES_tradnl" dirty="0" smtClean="0"/>
              <a:t>Visión y Misión MM</a:t>
            </a:r>
            <a:endParaRPr lang="es-AR" dirty="0"/>
          </a:p>
        </p:txBody>
      </p:sp>
    </p:spTree>
    <p:extLst>
      <p:ext uri="{BB962C8B-B14F-4D97-AF65-F5344CB8AC3E}">
        <p14:creationId xmlns:p14="http://schemas.microsoft.com/office/powerpoint/2010/main" val="200504612"/>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000597"/>
            <a:ext cx="8229600" cy="4857403"/>
          </a:xfrm>
        </p:spPr>
        <p:txBody>
          <a:bodyPr>
            <a:normAutofit/>
          </a:bodyPr>
          <a:lstStyle/>
          <a:p>
            <a:pPr lvl="0"/>
            <a:r>
              <a:rPr lang="es-ES" dirty="0"/>
              <a:t>Ayudar a desarrollar estrategias para incrementar las oportunidades de volver a ganar para Cristo los hijos que ya no caminan en la fe cristiana.</a:t>
            </a:r>
            <a:endParaRPr lang="es-AR" dirty="0"/>
          </a:p>
          <a:p>
            <a:pPr lvl="0"/>
            <a:r>
              <a:rPr lang="es-ES" dirty="0"/>
              <a:t>Ratificar la labor de las mujeres que prestan su servicio a la Iglesia</a:t>
            </a:r>
            <a:endParaRPr lang="es-AR" dirty="0"/>
          </a:p>
          <a:p>
            <a:pPr lvl="0"/>
            <a:r>
              <a:rPr lang="es-ES" dirty="0"/>
              <a:t>Promover la educación, el crecimiento espiritual y los lazos de amistad entre las Jóvenes de la iglesia.</a:t>
            </a:r>
            <a:endParaRPr lang="es-AR" dirty="0"/>
          </a:p>
          <a:p>
            <a:pPr lvl="0"/>
            <a:r>
              <a:rPr lang="es-ES" dirty="0"/>
              <a:t>Identificar oportunidades de servicio y </a:t>
            </a:r>
            <a:r>
              <a:rPr lang="es-ES" dirty="0" smtClean="0"/>
              <a:t>liderazgo </a:t>
            </a:r>
            <a:r>
              <a:rPr lang="es-ES" dirty="0"/>
              <a:t>en la iglesia</a:t>
            </a:r>
            <a:endParaRPr lang="es-AR" dirty="0"/>
          </a:p>
          <a:p>
            <a:pPr lvl="0"/>
            <a:r>
              <a:rPr lang="es-ES" dirty="0"/>
              <a:t>Otras.</a:t>
            </a:r>
            <a:endParaRPr lang="es-AR" dirty="0"/>
          </a:p>
          <a:p>
            <a:pPr marL="0" indent="0">
              <a:buNone/>
            </a:pPr>
            <a:endParaRPr lang="es-AR" dirty="0"/>
          </a:p>
          <a:p>
            <a:endParaRPr lang="es-AR" dirty="0"/>
          </a:p>
        </p:txBody>
      </p:sp>
      <p:sp>
        <p:nvSpPr>
          <p:cNvPr id="2" name="1 Título"/>
          <p:cNvSpPr>
            <a:spLocks noGrp="1"/>
          </p:cNvSpPr>
          <p:nvPr>
            <p:ph type="title"/>
          </p:nvPr>
        </p:nvSpPr>
        <p:spPr/>
        <p:txBody>
          <a:bodyPr/>
          <a:lstStyle/>
          <a:p>
            <a:r>
              <a:rPr lang="es-ES_tradnl" dirty="0" smtClean="0"/>
              <a:t>RESPONSABILIDADES</a:t>
            </a:r>
            <a:endParaRPr lang="es-AR" dirty="0"/>
          </a:p>
        </p:txBody>
      </p:sp>
    </p:spTree>
    <p:extLst>
      <p:ext uri="{BB962C8B-B14F-4D97-AF65-F5344CB8AC3E}">
        <p14:creationId xmlns:p14="http://schemas.microsoft.com/office/powerpoint/2010/main" val="387808885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Grp="1" noChangeArrowheads="1"/>
          </p:cNvSpPr>
          <p:nvPr>
            <p:ph type="title"/>
          </p:nvPr>
        </p:nvSpPr>
        <p:spPr>
          <a:xfrm>
            <a:off x="1115616" y="1556792"/>
            <a:ext cx="6961584" cy="4876800"/>
          </a:xfrm>
        </p:spPr>
        <p:txBody>
          <a:bodyPr/>
          <a:lstStyle/>
          <a:p>
            <a:r>
              <a:rPr lang="en-US" sz="3200" dirty="0">
                <a:latin typeface="Arial" charset="0"/>
              </a:rPr>
              <a:t>“</a:t>
            </a:r>
            <a:r>
              <a:rPr lang="es-ES" sz="3200" dirty="0">
                <a:latin typeface="Arial" charset="0"/>
              </a:rPr>
              <a:t>Cuando ha de realizarse una obra grande y decisiva, Dios escoge a hombres y mujeres para hacer su obra, y esta obra sentirá la pérdida si los talentos de ambas clases no son combinados” </a:t>
            </a:r>
            <a:br>
              <a:rPr lang="es-ES" sz="3200" dirty="0">
                <a:latin typeface="Arial" charset="0"/>
              </a:rPr>
            </a:br>
            <a:r>
              <a:rPr lang="es-ES" sz="3200" i="1" dirty="0">
                <a:latin typeface="Arial" charset="0"/>
              </a:rPr>
              <a:t>El Evangelismo</a:t>
            </a:r>
            <a:r>
              <a:rPr lang="es-ES" sz="3200" dirty="0">
                <a:latin typeface="Arial" charset="0"/>
              </a:rPr>
              <a:t> p. 343.</a:t>
            </a:r>
            <a:endParaRPr lang="en-US" sz="3200" dirty="0">
              <a:latin typeface="Arial" charset="0"/>
            </a:endParaRPr>
          </a:p>
        </p:txBody>
      </p:sp>
    </p:spTree>
    <p:extLst>
      <p:ext uri="{BB962C8B-B14F-4D97-AF65-F5344CB8AC3E}">
        <p14:creationId xmlns:p14="http://schemas.microsoft.com/office/powerpoint/2010/main" val="4112360139"/>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title"/>
          </p:nvPr>
        </p:nvSpPr>
        <p:spPr>
          <a:xfrm>
            <a:off x="755576" y="2132856"/>
            <a:ext cx="7992888" cy="4115544"/>
          </a:xfrm>
        </p:spPr>
        <p:txBody>
          <a:bodyPr/>
          <a:lstStyle/>
          <a:p>
            <a:r>
              <a:rPr lang="en-US" sz="3200" dirty="0">
                <a:latin typeface="Arial" charset="0"/>
              </a:rPr>
              <a:t>“</a:t>
            </a:r>
            <a:r>
              <a:rPr lang="es-ES" sz="3200" dirty="0">
                <a:latin typeface="Arial" charset="0"/>
              </a:rPr>
              <a:t>Nunca hubo un tiempo en que se necesitaran más obreros que ahora.  Hay hermanos y hermanas en todas nuestras filas que deben disciplinarse para dedicarse a esta obra; algo debe hacerse en todas nuestras iglesias para esparcir la verdad.  Es deber de todos estudiar los diversos puntos de nuestra fe.”  </a:t>
            </a:r>
            <a:br>
              <a:rPr lang="es-ES" sz="3200" dirty="0">
                <a:latin typeface="Arial" charset="0"/>
              </a:rPr>
            </a:br>
            <a:r>
              <a:rPr lang="es-ES" sz="3200" i="1" dirty="0">
                <a:latin typeface="Arial" charset="0"/>
              </a:rPr>
              <a:t>El </a:t>
            </a:r>
            <a:r>
              <a:rPr lang="es-ES" sz="3200" i="1" dirty="0" err="1">
                <a:latin typeface="Arial" charset="0"/>
              </a:rPr>
              <a:t>colportor</a:t>
            </a:r>
            <a:r>
              <a:rPr lang="es-ES" sz="3200" i="1" dirty="0">
                <a:latin typeface="Arial" charset="0"/>
              </a:rPr>
              <a:t> evangélico</a:t>
            </a:r>
            <a:r>
              <a:rPr lang="es-ES" sz="3200" dirty="0">
                <a:latin typeface="Arial" charset="0"/>
              </a:rPr>
              <a:t>, p. 35.</a:t>
            </a:r>
            <a:endParaRPr lang="en-US" sz="3200" dirty="0">
              <a:latin typeface="Arial" charset="0"/>
            </a:endParaRPr>
          </a:p>
        </p:txBody>
      </p:sp>
    </p:spTree>
    <p:extLst>
      <p:ext uri="{BB962C8B-B14F-4D97-AF65-F5344CB8AC3E}">
        <p14:creationId xmlns:p14="http://schemas.microsoft.com/office/powerpoint/2010/main" val="143654369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subTitle" idx="1"/>
          </p:nvPr>
        </p:nvSpPr>
        <p:spPr>
          <a:xfrm>
            <a:off x="683568" y="548680"/>
            <a:ext cx="7696200" cy="6477000"/>
          </a:xfrm>
        </p:spPr>
        <p:txBody>
          <a:bodyPr/>
          <a:lstStyle/>
          <a:p>
            <a:pPr>
              <a:lnSpc>
                <a:spcPct val="80000"/>
              </a:lnSpc>
            </a:pPr>
            <a:r>
              <a:rPr lang="en-US" sz="2800" dirty="0">
                <a:latin typeface="Arial" charset="0"/>
              </a:rPr>
              <a:t>  </a:t>
            </a:r>
            <a:r>
              <a:rPr lang="en-US" sz="2800" b="1" dirty="0">
                <a:latin typeface="Arial" charset="0"/>
              </a:rPr>
              <a:t>“</a:t>
            </a:r>
            <a:r>
              <a:rPr lang="es-ES" sz="2800" b="1" dirty="0">
                <a:latin typeface="Arial" charset="0"/>
              </a:rPr>
              <a:t>Todas las que trabajan para Dios deben reunir los atributos de Marta y los de María: una disposición a servir y un sincero amor a la verdad.  El yo y el egoísmo deben ser eliminados de la vida.  Dios pide obreras fervientes, que sean prudentes, cordiales, tiernas y fieles a los buenos principios.  </a:t>
            </a:r>
            <a:endParaRPr lang="en-US" sz="2800" b="1" dirty="0">
              <a:latin typeface="Arial" charset="0"/>
            </a:endParaRPr>
          </a:p>
        </p:txBody>
      </p:sp>
    </p:spTree>
    <p:extLst>
      <p:ext uri="{BB962C8B-B14F-4D97-AF65-F5344CB8AC3E}">
        <p14:creationId xmlns:p14="http://schemas.microsoft.com/office/powerpoint/2010/main" val="51730138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Rectangle 3"/>
          <p:cNvSpPr>
            <a:spLocks noGrp="1" noChangeArrowheads="1"/>
          </p:cNvSpPr>
          <p:nvPr>
            <p:ph type="body" idx="1"/>
          </p:nvPr>
        </p:nvSpPr>
        <p:spPr>
          <a:xfrm>
            <a:off x="1187624" y="2132856"/>
            <a:ext cx="7128792" cy="4392488"/>
          </a:xfrm>
        </p:spPr>
        <p:txBody>
          <a:bodyPr>
            <a:normAutofit/>
          </a:bodyPr>
          <a:lstStyle/>
          <a:p>
            <a:pPr algn="ctr">
              <a:lnSpc>
                <a:spcPct val="80000"/>
              </a:lnSpc>
            </a:pPr>
            <a:r>
              <a:rPr lang="es-ES" sz="3200" b="1" dirty="0">
                <a:latin typeface="Arial" charset="0"/>
              </a:rPr>
              <a:t>Llama a mujeres perseverantes, que aparten su atención del yo y la conveniencia personal, y la concentren en Cristo, hablando palabras de verdad, orando con las personas a las cuales tienen acceso, trabajando por la conversión de las almas.” </a:t>
            </a:r>
            <a:r>
              <a:rPr lang="es-ES" sz="3200" b="1" i="1" dirty="0">
                <a:latin typeface="Arial" charset="0"/>
              </a:rPr>
              <a:t>Joyas de los testimonios</a:t>
            </a:r>
            <a:r>
              <a:rPr lang="es-ES" sz="3200" b="1" dirty="0">
                <a:latin typeface="Arial" charset="0"/>
              </a:rPr>
              <a:t>, T. 2, p. 405.</a:t>
            </a:r>
            <a:endParaRPr lang="en-US" sz="3200" b="1" dirty="0">
              <a:latin typeface="Arial" charset="0"/>
            </a:endParaRPr>
          </a:p>
          <a:p>
            <a:pPr>
              <a:lnSpc>
                <a:spcPct val="80000"/>
              </a:lnSpc>
            </a:pPr>
            <a:endParaRPr lang="es-ES_tradnl" sz="3200" dirty="0"/>
          </a:p>
        </p:txBody>
      </p:sp>
    </p:spTree>
    <p:extLst>
      <p:ext uri="{BB962C8B-B14F-4D97-AF65-F5344CB8AC3E}">
        <p14:creationId xmlns:p14="http://schemas.microsoft.com/office/powerpoint/2010/main" val="809278136"/>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noChangeArrowheads="1"/>
          </p:cNvSpPr>
          <p:nvPr>
            <p:ph type="title"/>
          </p:nvPr>
        </p:nvSpPr>
        <p:spPr>
          <a:xfrm>
            <a:off x="467543" y="332656"/>
            <a:ext cx="8088627" cy="6068144"/>
          </a:xfrm>
        </p:spPr>
        <p:txBody>
          <a:bodyPr/>
          <a:lstStyle/>
          <a:p>
            <a:r>
              <a:rPr lang="en-US" sz="3200" dirty="0">
                <a:latin typeface="Arial" charset="0"/>
              </a:rPr>
              <a:t>“</a:t>
            </a:r>
            <a:r>
              <a:rPr lang="es-ES" sz="3200" dirty="0">
                <a:latin typeface="Arial" charset="0"/>
              </a:rPr>
              <a:t>Las mujeres pueden ser instrumentos de justicia, que presten un santo servicio.  Fue María la que predicó primero acerca de un Jesús resucitado. . . Si hubiera veinte mujeres donde ahora hay una, que hicieran de esta santa misión su obra predilecta, veríamos a muchas más personas convertidas a la verdad.  La influencia refinadora y suavizadora de las mujeres cristianas se necesita en la gran obra de predicar la verdad.”</a:t>
            </a:r>
            <a:br>
              <a:rPr lang="es-ES" sz="3200" dirty="0">
                <a:latin typeface="Arial" charset="0"/>
              </a:rPr>
            </a:br>
            <a:r>
              <a:rPr lang="es-ES" sz="3600" i="1" dirty="0">
                <a:latin typeface="Arial" charset="0"/>
              </a:rPr>
              <a:t>El Evangelismo</a:t>
            </a:r>
            <a:r>
              <a:rPr lang="es-ES" sz="3600" dirty="0">
                <a:latin typeface="Arial" charset="0"/>
              </a:rPr>
              <a:t>, p 345.</a:t>
            </a:r>
            <a:endParaRPr lang="en-US" sz="3600" dirty="0">
              <a:latin typeface="Arial" charset="0"/>
            </a:endParaRPr>
          </a:p>
        </p:txBody>
      </p:sp>
    </p:spTree>
    <p:extLst>
      <p:ext uri="{BB962C8B-B14F-4D97-AF65-F5344CB8AC3E}">
        <p14:creationId xmlns:p14="http://schemas.microsoft.com/office/powerpoint/2010/main" val="4264248875"/>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type="title"/>
          </p:nvPr>
        </p:nvSpPr>
        <p:spPr>
          <a:xfrm>
            <a:off x="539552" y="116632"/>
            <a:ext cx="8223448" cy="7046168"/>
          </a:xfrm>
          <a:noFill/>
          <a:ln/>
        </p:spPr>
        <p:txBody>
          <a:bodyPr/>
          <a:lstStyle/>
          <a:p>
            <a:pPr algn="l"/>
            <a:r>
              <a:rPr lang="en-US" sz="2800" dirty="0">
                <a:latin typeface="Arial" charset="0"/>
              </a:rPr>
              <a:t>“</a:t>
            </a:r>
            <a:r>
              <a:rPr lang="es-ES" sz="2800" dirty="0">
                <a:latin typeface="Arial" charset="0"/>
              </a:rPr>
              <a:t>El Señor tiene una obra tanto para las mujeres como para los hombres.  Ellas pueden hacer una buena obra para Dios si quieren aprender primero en la escuela de Cristo la preciosa  e importantísima lección de la mansedumbre.  No sólo deben llevar el nombre de Cristo, sino poseer su Espíritu.  Deben andar como él anduvo, purificando su alma de todo lo que contamina.  Entonces podrán beneficiar a otros presentando la suma suficiencia de Jesús.” </a:t>
            </a:r>
            <a:r>
              <a:rPr lang="es-ES" sz="2800" i="1" dirty="0">
                <a:latin typeface="Arial" charset="0"/>
              </a:rPr>
              <a:t>Joyas de los testimonios</a:t>
            </a:r>
            <a:r>
              <a:rPr lang="es-ES" sz="2800" dirty="0">
                <a:latin typeface="Arial" charset="0"/>
              </a:rPr>
              <a:t>, T. 2, p. 404.</a:t>
            </a:r>
            <a:br>
              <a:rPr lang="es-ES" sz="2800" dirty="0">
                <a:latin typeface="Arial" charset="0"/>
              </a:rPr>
            </a:br>
            <a:endParaRPr lang="en-US" sz="2800" dirty="0">
              <a:latin typeface="Arial" charset="0"/>
            </a:endParaRPr>
          </a:p>
        </p:txBody>
      </p:sp>
    </p:spTree>
    <p:extLst>
      <p:ext uri="{BB962C8B-B14F-4D97-AF65-F5344CB8AC3E}">
        <p14:creationId xmlns:p14="http://schemas.microsoft.com/office/powerpoint/2010/main" val="99945527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990600" y="304800"/>
            <a:ext cx="7010400" cy="6172200"/>
          </a:xfrm>
        </p:spPr>
        <p:txBody>
          <a:bodyPr/>
          <a:lstStyle/>
          <a:p>
            <a:r>
              <a:rPr lang="en-US" sz="2800" dirty="0">
                <a:latin typeface="Arial" charset="0"/>
              </a:rPr>
              <a:t>“</a:t>
            </a:r>
            <a:r>
              <a:rPr lang="es-ES" sz="2800" dirty="0">
                <a:latin typeface="Arial" charset="0"/>
              </a:rPr>
              <a:t>El suscitará hombres y mujeres entre la gente corriente para hacer su obra, así como en la antigüedad llamó a pescadores para que fuesen sus discípulos.  Pronto habrá un despertar que sorprenderá a muchos.  Aquellos que no comprenden la necesidad de lo que debe hacerse, serán pasados por alto, y los mensajeros celestiales trabajarán con aquellos que son llamados gente común, capacitándolos para llevar la verdad a muchos lugares.”</a:t>
            </a:r>
            <a:br>
              <a:rPr lang="es-ES" sz="2800" dirty="0">
                <a:latin typeface="Arial" charset="0"/>
              </a:rPr>
            </a:br>
            <a:r>
              <a:rPr lang="es-ES" sz="2800" dirty="0">
                <a:latin typeface="Arial" charset="0"/>
              </a:rPr>
              <a:t>Eventos de los últimos días, p. 208.</a:t>
            </a:r>
            <a:endParaRPr lang="en-US" sz="2800" dirty="0">
              <a:latin typeface="Arial" charset="0"/>
            </a:endParaRPr>
          </a:p>
        </p:txBody>
      </p:sp>
    </p:spTree>
    <p:extLst>
      <p:ext uri="{BB962C8B-B14F-4D97-AF65-F5344CB8AC3E}">
        <p14:creationId xmlns:p14="http://schemas.microsoft.com/office/powerpoint/2010/main" val="3954258262"/>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971600" y="1412776"/>
            <a:ext cx="7010400" cy="6192688"/>
          </a:xfrm>
        </p:spPr>
        <p:txBody>
          <a:bodyPr/>
          <a:lstStyle/>
          <a:p>
            <a:r>
              <a:rPr lang="en-US" sz="2800" dirty="0">
                <a:latin typeface="Arial" charset="0"/>
                <a:ea typeface="Times New Roman" pitchFamily="18" charset="0"/>
                <a:cs typeface="Arial" charset="0"/>
              </a:rPr>
              <a:t>“</a:t>
            </a:r>
            <a:r>
              <a:rPr lang="es-ES" sz="2800" dirty="0">
                <a:latin typeface="Arial" charset="0"/>
                <a:ea typeface="Times New Roman" pitchFamily="18" charset="0"/>
                <a:cs typeface="Arial" charset="0"/>
              </a:rPr>
              <a:t>Las mujeres que tienen la obra en el corazón, pueden realizar una tarea en los distritos en que residen.  Cristo habla de las mujeres que lo ayudaron a presentar la verdad a los demás, y Pablo habla también de mujeres que trabajaron con él en el Evangelio.  Pero cuan limitada es la obra hecha por las que podrían hacer un gran trabajo si quisieran”</a:t>
            </a:r>
            <a:br>
              <a:rPr lang="es-ES" sz="2800" dirty="0">
                <a:latin typeface="Arial" charset="0"/>
                <a:ea typeface="Times New Roman" pitchFamily="18" charset="0"/>
                <a:cs typeface="Arial" charset="0"/>
              </a:rPr>
            </a:br>
            <a:r>
              <a:rPr lang="es-ES" sz="2800" i="1" dirty="0">
                <a:latin typeface="Arial" charset="0"/>
                <a:ea typeface="Times New Roman" pitchFamily="18" charset="0"/>
                <a:cs typeface="Arial" charset="0"/>
              </a:rPr>
              <a:t>El evangelismo</a:t>
            </a:r>
            <a:r>
              <a:rPr lang="es-ES" sz="2800" dirty="0">
                <a:latin typeface="Arial" charset="0"/>
                <a:ea typeface="Times New Roman" pitchFamily="18" charset="0"/>
                <a:cs typeface="Arial" charset="0"/>
              </a:rPr>
              <a:t>, p. 340.</a:t>
            </a:r>
            <a:endParaRPr lang="en-US" sz="2800" dirty="0">
              <a:latin typeface="Arial" charset="0"/>
              <a:ea typeface="Times New Roman" pitchFamily="18" charset="0"/>
              <a:cs typeface="Arial" charset="0"/>
            </a:endParaRPr>
          </a:p>
        </p:txBody>
      </p:sp>
    </p:spTree>
    <p:extLst>
      <p:ext uri="{BB962C8B-B14F-4D97-AF65-F5344CB8AC3E}">
        <p14:creationId xmlns:p14="http://schemas.microsoft.com/office/powerpoint/2010/main" val="252135754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AR" dirty="0"/>
          </a:p>
          <a:p>
            <a:pPr marL="0" indent="0">
              <a:buNone/>
            </a:pPr>
            <a:r>
              <a:rPr lang="es-ES" dirty="0"/>
              <a:t>La consigna del Departamento de la Mujer es alentar, presentar un desafío, estimular, equipar y proveer sustento espiritual a las mujeres adventistas al hacer su parte en esparcir el mensaje del Evangelio en todo el mundo.</a:t>
            </a:r>
            <a:endParaRPr lang="es-AR" dirty="0"/>
          </a:p>
          <a:p>
            <a:endParaRPr lang="es-AR" dirty="0"/>
          </a:p>
        </p:txBody>
      </p:sp>
      <p:sp>
        <p:nvSpPr>
          <p:cNvPr id="2" name="1 Título"/>
          <p:cNvSpPr>
            <a:spLocks noGrp="1"/>
          </p:cNvSpPr>
          <p:nvPr>
            <p:ph type="title"/>
          </p:nvPr>
        </p:nvSpPr>
        <p:spPr/>
        <p:txBody>
          <a:bodyPr>
            <a:normAutofit fontScale="90000"/>
          </a:bodyPr>
          <a:lstStyle/>
          <a:p>
            <a:r>
              <a:rPr lang="es-ES_tradnl" dirty="0" smtClean="0"/>
              <a:t>Filosofía Ministerios de la Mujer</a:t>
            </a:r>
            <a:endParaRPr lang="es-AR" dirty="0"/>
          </a:p>
        </p:txBody>
      </p:sp>
    </p:spTree>
    <p:extLst>
      <p:ext uri="{BB962C8B-B14F-4D97-AF65-F5344CB8AC3E}">
        <p14:creationId xmlns:p14="http://schemas.microsoft.com/office/powerpoint/2010/main" val="3402353506"/>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0" indent="0">
              <a:buNone/>
            </a:pPr>
            <a:endParaRPr lang="es-AR" dirty="0"/>
          </a:p>
          <a:p>
            <a:pPr lvl="0"/>
            <a:r>
              <a:rPr lang="es-ES" dirty="0"/>
              <a:t>Apoyar y facilitar el desarrollo de la mujer en su vida cristiana, como discípulas de Jesús y miembros de su iglesia.</a:t>
            </a:r>
            <a:endParaRPr lang="es-AR" dirty="0"/>
          </a:p>
          <a:p>
            <a:pPr lvl="0"/>
            <a:r>
              <a:rPr lang="es-ES" dirty="0"/>
              <a:t>Comparte la responsabilidad de desarrollar una estrategia evangelizadora global y provee adiestramiento para equipar a las mujeres de la iglesia a fin de que pongan en alto el nombre de Cristo en la Iglesia y en el mundo. </a:t>
            </a:r>
            <a:endParaRPr lang="es-AR" dirty="0"/>
          </a:p>
          <a:p>
            <a:endParaRPr lang="es-AR" dirty="0"/>
          </a:p>
        </p:txBody>
      </p:sp>
      <p:sp>
        <p:nvSpPr>
          <p:cNvPr id="2" name="1 Título"/>
          <p:cNvSpPr>
            <a:spLocks noGrp="1"/>
          </p:cNvSpPr>
          <p:nvPr>
            <p:ph type="title"/>
          </p:nvPr>
        </p:nvSpPr>
        <p:spPr/>
        <p:txBody>
          <a:bodyPr/>
          <a:lstStyle/>
          <a:p>
            <a:r>
              <a:rPr lang="es-ES_tradnl" dirty="0" smtClean="0"/>
              <a:t>Propósito</a:t>
            </a:r>
            <a:endParaRPr lang="es-AR" dirty="0"/>
          </a:p>
        </p:txBody>
      </p:sp>
    </p:spTree>
    <p:extLst>
      <p:ext uri="{BB962C8B-B14F-4D97-AF65-F5344CB8AC3E}">
        <p14:creationId xmlns:p14="http://schemas.microsoft.com/office/powerpoint/2010/main" val="148119738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899592" y="836712"/>
            <a:ext cx="7315200" cy="6172200"/>
          </a:xfrm>
        </p:spPr>
        <p:txBody>
          <a:bodyPr/>
          <a:lstStyle/>
          <a:p>
            <a:r>
              <a:rPr lang="es-ES" sz="4400" dirty="0">
                <a:latin typeface="Arial" charset="0"/>
              </a:rPr>
              <a:t>El desafío más grande es ayudar a las mujeres, y los hombres, a comprender que no es un club social, no es una sociedad femenina, sino un ministerio.</a:t>
            </a:r>
            <a:endParaRPr lang="en-US" sz="4400" dirty="0">
              <a:latin typeface="Arial" charset="0"/>
            </a:endParaRPr>
          </a:p>
        </p:txBody>
      </p:sp>
    </p:spTree>
    <p:extLst>
      <p:ext uri="{BB962C8B-B14F-4D97-AF65-F5344CB8AC3E}">
        <p14:creationId xmlns:p14="http://schemas.microsoft.com/office/powerpoint/2010/main" val="1330650734"/>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2072605"/>
            <a:ext cx="8229600" cy="4785395"/>
          </a:xfrm>
        </p:spPr>
        <p:txBody>
          <a:bodyPr>
            <a:normAutofit/>
          </a:bodyPr>
          <a:lstStyle/>
          <a:p>
            <a:pPr marL="0" indent="0">
              <a:buNone/>
            </a:pPr>
            <a:endParaRPr lang="es-AR" dirty="0"/>
          </a:p>
          <a:p>
            <a:pPr lvl="0"/>
            <a:r>
              <a:rPr lang="es-ES" dirty="0"/>
              <a:t>Analfabetismo</a:t>
            </a:r>
            <a:endParaRPr lang="es-AR" dirty="0"/>
          </a:p>
          <a:p>
            <a:pPr lvl="0"/>
            <a:r>
              <a:rPr lang="es-ES" dirty="0"/>
              <a:t>Pobreza</a:t>
            </a:r>
            <a:endParaRPr lang="es-AR" dirty="0"/>
          </a:p>
          <a:p>
            <a:pPr lvl="0"/>
            <a:r>
              <a:rPr lang="es-ES" dirty="0"/>
              <a:t>Riesgos de Salud</a:t>
            </a:r>
            <a:endParaRPr lang="es-AR" dirty="0"/>
          </a:p>
          <a:p>
            <a:pPr lvl="0"/>
            <a:r>
              <a:rPr lang="es-ES" dirty="0"/>
              <a:t>Abuso</a:t>
            </a:r>
            <a:endParaRPr lang="es-AR" dirty="0"/>
          </a:p>
          <a:p>
            <a:pPr lvl="0"/>
            <a:r>
              <a:rPr lang="es-ES" dirty="0"/>
              <a:t>Duración jornada de trabajo</a:t>
            </a:r>
            <a:endParaRPr lang="es-AR" dirty="0"/>
          </a:p>
          <a:p>
            <a:pPr lvl="0"/>
            <a:r>
              <a:rPr lang="es-ES" dirty="0"/>
              <a:t>Necesidad de recibir entrenamiento y </a:t>
            </a:r>
            <a:r>
              <a:rPr lang="es-ES" dirty="0" smtClean="0"/>
              <a:t>orientación</a:t>
            </a:r>
            <a:endParaRPr lang="es-AR" dirty="0"/>
          </a:p>
        </p:txBody>
      </p:sp>
      <p:sp>
        <p:nvSpPr>
          <p:cNvPr id="2" name="1 Título"/>
          <p:cNvSpPr>
            <a:spLocks noGrp="1"/>
          </p:cNvSpPr>
          <p:nvPr>
            <p:ph type="title"/>
          </p:nvPr>
        </p:nvSpPr>
        <p:spPr/>
        <p:txBody>
          <a:bodyPr/>
          <a:lstStyle/>
          <a:p>
            <a:r>
              <a:rPr lang="es-ES_tradnl" dirty="0" smtClean="0"/>
              <a:t>Aspectos Críticos </a:t>
            </a:r>
            <a:endParaRPr lang="es-AR" dirty="0"/>
          </a:p>
        </p:txBody>
      </p:sp>
    </p:spTree>
    <p:extLst>
      <p:ext uri="{BB962C8B-B14F-4D97-AF65-F5344CB8AC3E}">
        <p14:creationId xmlns:p14="http://schemas.microsoft.com/office/powerpoint/2010/main" val="293417144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700808"/>
            <a:ext cx="8229600" cy="4785395"/>
          </a:xfrm>
        </p:spPr>
        <p:txBody>
          <a:bodyPr>
            <a:normAutofit/>
          </a:bodyPr>
          <a:lstStyle/>
          <a:p>
            <a:pPr marL="0" indent="0">
              <a:buNone/>
            </a:pPr>
            <a:endParaRPr lang="es-AR" dirty="0"/>
          </a:p>
          <a:p>
            <a:pPr lvl="0"/>
            <a:r>
              <a:rPr lang="es-ES" dirty="0"/>
              <a:t>Elevar a las mujeres a su posición de personas de valor inestimable por virtud de su creación y redención.</a:t>
            </a:r>
            <a:endParaRPr lang="es-AR" dirty="0"/>
          </a:p>
          <a:p>
            <a:pPr lvl="0"/>
            <a:r>
              <a:rPr lang="es-ES" dirty="0"/>
              <a:t>Facultar a la mujer para una experiencia de fe más profunda y de crecimiento y renovación espiritual.</a:t>
            </a:r>
            <a:endParaRPr lang="es-AR" dirty="0"/>
          </a:p>
          <a:p>
            <a:pPr lvl="0"/>
            <a:r>
              <a:rPr lang="es-ES" dirty="0"/>
              <a:t>Enfatizar el amplio espectro de las necesidades e intereses de la mujer a lo largo de su vida desde puntos de vista multiculturales y multiétnicos</a:t>
            </a:r>
            <a:r>
              <a:rPr lang="es-ES" dirty="0" smtClean="0"/>
              <a:t>. </a:t>
            </a:r>
            <a:endParaRPr lang="es-AR" dirty="0"/>
          </a:p>
        </p:txBody>
      </p:sp>
      <p:sp>
        <p:nvSpPr>
          <p:cNvPr id="2" name="1 Título"/>
          <p:cNvSpPr>
            <a:spLocks noGrp="1"/>
          </p:cNvSpPr>
          <p:nvPr>
            <p:ph type="title"/>
          </p:nvPr>
        </p:nvSpPr>
        <p:spPr/>
        <p:txBody>
          <a:bodyPr/>
          <a:lstStyle/>
          <a:p>
            <a:r>
              <a:rPr lang="es-ES_tradnl" dirty="0" smtClean="0"/>
              <a:t>OBJETIVOS</a:t>
            </a:r>
            <a:endParaRPr lang="es-AR" dirty="0"/>
          </a:p>
        </p:txBody>
      </p:sp>
    </p:spTree>
    <p:extLst>
      <p:ext uri="{BB962C8B-B14F-4D97-AF65-F5344CB8AC3E}">
        <p14:creationId xmlns:p14="http://schemas.microsoft.com/office/powerpoint/2010/main" val="1009966935"/>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072605"/>
            <a:ext cx="8229600" cy="4785395"/>
          </a:xfrm>
        </p:spPr>
        <p:txBody>
          <a:bodyPr>
            <a:normAutofit/>
          </a:bodyPr>
          <a:lstStyle/>
          <a:p>
            <a:pPr lvl="0"/>
            <a:r>
              <a:rPr lang="es-ES" dirty="0"/>
              <a:t>Establecer una línea de coordinación y cooperación con otros departamentos especializados de la iglesia a fin de responder a las necesidades de la mujer</a:t>
            </a:r>
            <a:endParaRPr lang="es-AR" dirty="0"/>
          </a:p>
          <a:p>
            <a:pPr lvl="0"/>
            <a:r>
              <a:rPr lang="es-ES" dirty="0"/>
              <a:t>Crear sistemas de comunicación entre las mujeres de la iglesia mundial, que establezcan lazos de amistad, apoyo mutuo y el intercambio creativo de ideas e información</a:t>
            </a:r>
            <a:endParaRPr lang="es-AR" dirty="0"/>
          </a:p>
          <a:p>
            <a:r>
              <a:rPr lang="es-ES" dirty="0"/>
              <a:t>Orientar y animar a las Jóvenes Adventistas, creándoles vías de participación en la iglesia mientras prosiguen en pos de su potencial pleno en Cristo</a:t>
            </a:r>
            <a:endParaRPr lang="es-AR" dirty="0"/>
          </a:p>
        </p:txBody>
      </p:sp>
      <p:sp>
        <p:nvSpPr>
          <p:cNvPr id="2" name="1 Título"/>
          <p:cNvSpPr>
            <a:spLocks noGrp="1"/>
          </p:cNvSpPr>
          <p:nvPr>
            <p:ph type="title"/>
          </p:nvPr>
        </p:nvSpPr>
        <p:spPr/>
        <p:txBody>
          <a:bodyPr/>
          <a:lstStyle/>
          <a:p>
            <a:r>
              <a:rPr lang="es-ES_tradnl" dirty="0" smtClean="0"/>
              <a:t>OBJETIVOS</a:t>
            </a:r>
            <a:endParaRPr lang="es-AR" dirty="0"/>
          </a:p>
        </p:txBody>
      </p:sp>
    </p:spTree>
    <p:extLst>
      <p:ext uri="{BB962C8B-B14F-4D97-AF65-F5344CB8AC3E}">
        <p14:creationId xmlns:p14="http://schemas.microsoft.com/office/powerpoint/2010/main" val="3445994439"/>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r>
              <a:rPr lang="es-ES" dirty="0"/>
              <a:t>Presentar ante los organismos encargados de las tomas de decisiones, las perspectivas peculiares de la mujer en relación con asuntos que enfrenta la iglesia</a:t>
            </a:r>
            <a:endParaRPr lang="es-AR" dirty="0"/>
          </a:p>
          <a:p>
            <a:pPr lvl="0"/>
            <a:r>
              <a:rPr lang="es-ES" dirty="0"/>
              <a:t>Expandir las avenidas del servicio cristiano dinámico de la mujer, presentando ante cada mujer adventista el desafío de usar sus dones para complementar los talentos de los demás al trabajar lado a lado para llevar adelante la misión global de la Iglesia Adventista del Séptimo Día.</a:t>
            </a:r>
            <a:endParaRPr lang="es-AR" dirty="0"/>
          </a:p>
          <a:p>
            <a:endParaRPr lang="es-AR" dirty="0"/>
          </a:p>
        </p:txBody>
      </p:sp>
      <p:sp>
        <p:nvSpPr>
          <p:cNvPr id="2" name="1 Título"/>
          <p:cNvSpPr>
            <a:spLocks noGrp="1"/>
          </p:cNvSpPr>
          <p:nvPr>
            <p:ph type="title"/>
          </p:nvPr>
        </p:nvSpPr>
        <p:spPr/>
        <p:txBody>
          <a:bodyPr/>
          <a:lstStyle/>
          <a:p>
            <a:r>
              <a:rPr lang="es-ES_tradnl" dirty="0" smtClean="0"/>
              <a:t>OBJETIVOS</a:t>
            </a:r>
            <a:endParaRPr lang="es-AR" dirty="0"/>
          </a:p>
        </p:txBody>
      </p:sp>
    </p:spTree>
    <p:extLst>
      <p:ext uri="{BB962C8B-B14F-4D97-AF65-F5344CB8AC3E}">
        <p14:creationId xmlns:p14="http://schemas.microsoft.com/office/powerpoint/2010/main" val="47888526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lvl="0"/>
            <a:r>
              <a:rPr lang="es-ES" dirty="0"/>
              <a:t>Presentar ante los organismos encargados de las tomas de decisiones, las perspectivas peculiares de la mujer en relación con asuntos que enfrenta la iglesia</a:t>
            </a:r>
            <a:endParaRPr lang="es-AR" dirty="0"/>
          </a:p>
          <a:p>
            <a:pPr lvl="0"/>
            <a:r>
              <a:rPr lang="es-ES" dirty="0"/>
              <a:t>Expandir las avenidas del servicio cristiano dinámico de la mujer, presentando ante cada mujer adventista el desafío de usar sus dones para complementar los talentos de los demás al trabajar lado a lado para llevar adelante la misión global de la Iglesia Adventista del Séptimo Día.</a:t>
            </a:r>
            <a:endParaRPr lang="es-AR" dirty="0"/>
          </a:p>
          <a:p>
            <a:endParaRPr lang="es-AR" dirty="0"/>
          </a:p>
        </p:txBody>
      </p:sp>
      <p:sp>
        <p:nvSpPr>
          <p:cNvPr id="2" name="1 Título"/>
          <p:cNvSpPr>
            <a:spLocks noGrp="1"/>
          </p:cNvSpPr>
          <p:nvPr>
            <p:ph type="title"/>
          </p:nvPr>
        </p:nvSpPr>
        <p:spPr/>
        <p:txBody>
          <a:bodyPr/>
          <a:lstStyle/>
          <a:p>
            <a:r>
              <a:rPr lang="es-ES_tradnl" dirty="0" smtClean="0"/>
              <a:t>RESPONSABILIDADES</a:t>
            </a:r>
            <a:endParaRPr lang="es-AR" dirty="0"/>
          </a:p>
        </p:txBody>
      </p:sp>
    </p:spTree>
    <p:extLst>
      <p:ext uri="{BB962C8B-B14F-4D97-AF65-F5344CB8AC3E}">
        <p14:creationId xmlns:p14="http://schemas.microsoft.com/office/powerpoint/2010/main" val="407623650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37</TotalTime>
  <Words>1135</Words>
  <Application>Microsoft Office PowerPoint</Application>
  <PresentationFormat>Presentación en pantalla (4:3)</PresentationFormat>
  <Paragraphs>63</Paragraphs>
  <Slides>18</Slides>
  <Notes>8</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Cartoné</vt:lpstr>
      <vt:lpstr>Toca un Corazón Dilo al Mundo</vt:lpstr>
      <vt:lpstr>Filosofía Ministerios de la Mujer</vt:lpstr>
      <vt:lpstr>Propósito</vt:lpstr>
      <vt:lpstr>El desafío más grande es ayudar a las mujeres, y los hombres, a comprender que no es un club social, no es una sociedad femenina, sino un ministerio.</vt:lpstr>
      <vt:lpstr>Aspectos Críticos </vt:lpstr>
      <vt:lpstr>OBJETIVOS</vt:lpstr>
      <vt:lpstr>OBJETIVOS</vt:lpstr>
      <vt:lpstr>OBJETIVOS</vt:lpstr>
      <vt:lpstr>RESPONSABILIDADES</vt:lpstr>
      <vt:lpstr>RESPONSABILIDADES</vt:lpstr>
      <vt:lpstr>“Cuando ha de realizarse una obra grande y decisiva, Dios escoge a hombres y mujeres para hacer su obra, y esta obra sentirá la pérdida si los talentos de ambas clases no son combinados”  El Evangelismo p. 343.</vt:lpstr>
      <vt:lpstr>“Nunca hubo un tiempo en que se necesitaran más obreros que ahora.  Hay hermanos y hermanas en todas nuestras filas que deben disciplinarse para dedicarse a esta obra; algo debe hacerse en todas nuestras iglesias para esparcir la verdad.  Es deber de todos estudiar los diversos puntos de nuestra fe.”   El colportor evangélico, p. 35.</vt:lpstr>
      <vt:lpstr>Presentación de PowerPoint</vt:lpstr>
      <vt:lpstr>Presentación de PowerPoint</vt:lpstr>
      <vt:lpstr>“Las mujeres pueden ser instrumentos de justicia, que presten un santo servicio.  Fue María la que predicó primero acerca de un Jesús resucitado. . . Si hubiera veinte mujeres donde ahora hay una, que hicieran de esta santa misión su obra predilecta, veríamos a muchas más personas convertidas a la verdad.  La influencia refinadora y suavizadora de las mujeres cristianas se necesita en la gran obra de predicar la verdad.” El Evangelismo, p 345.</vt:lpstr>
      <vt:lpstr>“El Señor tiene una obra tanto para las mujeres como para los hombres.  Ellas pueden hacer una buena obra para Dios si quieren aprender primero en la escuela de Cristo la preciosa  e importantísima lección de la mansedumbre.  No sólo deben llevar el nombre de Cristo, sino poseer su Espíritu.  Deben andar como él anduvo, purificando su alma de todo lo que contamina.  Entonces podrán beneficiar a otros presentando la suma suficiencia de Jesús.” Joyas de los testimonios, T. 2, p. 404. </vt:lpstr>
      <vt:lpstr>“El suscitará hombres y mujeres entre la gente corriente para hacer su obra, así como en la antigüedad llamó a pescadores para que fuesen sus discípulos.  Pronto habrá un despertar que sorprenderá a muchos.  Aquellos que no comprenden la necesidad de lo que debe hacerse, serán pasados por alto, y los mensajeros celestiales trabajarán con aquellos que son llamados gente común, capacitándolos para llevar la verdad a muchos lugares.” Eventos de los últimos días, p. 208.</vt:lpstr>
      <vt:lpstr>“Las mujeres que tienen la obra en el corazón, pueden realizar una tarea en los distritos en que residen.  Cristo habla de las mujeres que lo ayudaron a presentar la verdad a los demás, y Pablo habla también de mujeres que trabajaron con él en el Evangelio.  Pero cuan limitada es la obra hecha por las que podrían hacer un gran trabajo si quisieran” El evangelismo, p. 340.</vt:lpstr>
    </vt:vector>
  </TitlesOfParts>
  <Company>ExpeUEW7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Toca un Corazón Dilo al Mundo</dc:title>
  <dc:creator>Benny</dc:creator>
  <cp:lastModifiedBy>Benny</cp:lastModifiedBy>
  <cp:revision>6</cp:revision>
  <dcterms:created xsi:type="dcterms:W3CDTF">2011-06-25T12:12:04Z</dcterms:created>
  <dcterms:modified xsi:type="dcterms:W3CDTF">2011-06-25T12:49:34Z</dcterms:modified>
</cp:coreProperties>
</file>